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74" r:id="rId10"/>
    <p:sldId id="275" r:id="rId11"/>
    <p:sldId id="269" r:id="rId12"/>
    <p:sldId id="276" r:id="rId13"/>
    <p:sldId id="27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8A9FA-EA0B-46EE-A0F7-836BE63ACF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D380C3-7C17-45FB-8FE9-87C067D6F766}">
      <dgm:prSet phldrT="[Текст]"/>
      <dgm:spPr/>
      <dgm:t>
        <a:bodyPr/>
        <a:lstStyle/>
        <a:p>
          <a:r>
            <a:rPr lang="ru-RU" dirty="0" smtClean="0"/>
            <a:t>+</a:t>
          </a:r>
          <a:endParaRPr lang="ru-RU" dirty="0"/>
        </a:p>
      </dgm:t>
    </dgm:pt>
    <dgm:pt modelId="{617E3836-D698-4A27-B274-FE30BA9679B9}" type="parTrans" cxnId="{ED96DB1C-A71F-42C8-BEFF-E7362DA17B20}">
      <dgm:prSet/>
      <dgm:spPr/>
      <dgm:t>
        <a:bodyPr/>
        <a:lstStyle/>
        <a:p>
          <a:endParaRPr lang="ru-RU"/>
        </a:p>
      </dgm:t>
    </dgm:pt>
    <dgm:pt modelId="{0B86B793-B621-4D2F-98E7-A9E2C9683B92}" type="sibTrans" cxnId="{ED96DB1C-A71F-42C8-BEFF-E7362DA17B20}">
      <dgm:prSet/>
      <dgm:spPr/>
      <dgm:t>
        <a:bodyPr/>
        <a:lstStyle/>
        <a:p>
          <a:endParaRPr lang="ru-RU"/>
        </a:p>
      </dgm:t>
    </dgm:pt>
    <dgm:pt modelId="{8EBD421E-1308-4CE3-8556-721479E028EB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регистрация ТОС проводится только в органах местного самоуправления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BEDD11E-621A-46F4-9EAA-2FCDC860578F}" type="parTrans" cxnId="{D1CAB541-92BF-41D8-AFDE-BC5BA9DB52C6}">
      <dgm:prSet/>
      <dgm:spPr/>
      <dgm:t>
        <a:bodyPr/>
        <a:lstStyle/>
        <a:p>
          <a:endParaRPr lang="ru-RU"/>
        </a:p>
      </dgm:t>
    </dgm:pt>
    <dgm:pt modelId="{FF215C98-B4FD-4888-A43E-7F3547E576BA}" type="sibTrans" cxnId="{D1CAB541-92BF-41D8-AFDE-BC5BA9DB52C6}">
      <dgm:prSet/>
      <dgm:spPr/>
      <dgm:t>
        <a:bodyPr/>
        <a:lstStyle/>
        <a:p>
          <a:endParaRPr lang="ru-RU"/>
        </a:p>
      </dgm:t>
    </dgm:pt>
    <dgm:pt modelId="{6EC10B0A-C518-43E6-B201-9A8612ECBA12}">
      <dgm:prSet phldrT="[Текст]"/>
      <dgm:spPr/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E0DAE12A-FB3F-420D-803B-60F1650E3B84}" type="parTrans" cxnId="{2CB2E9F2-EE0F-4FE0-A570-A05A1D577419}">
      <dgm:prSet/>
      <dgm:spPr/>
      <dgm:t>
        <a:bodyPr/>
        <a:lstStyle/>
        <a:p>
          <a:endParaRPr lang="ru-RU"/>
        </a:p>
      </dgm:t>
    </dgm:pt>
    <dgm:pt modelId="{535F3E66-E1C6-47F5-ABBA-EF583FCA83DF}" type="sibTrans" cxnId="{2CB2E9F2-EE0F-4FE0-A570-A05A1D577419}">
      <dgm:prSet/>
      <dgm:spPr/>
      <dgm:t>
        <a:bodyPr/>
        <a:lstStyle/>
        <a:p>
          <a:endParaRPr lang="ru-RU"/>
        </a:p>
      </dgm:t>
    </dgm:pt>
    <dgm:pt modelId="{8235E960-B259-4A1B-946B-E3E6DAF52AA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для реализации инициатив граждан могут использоваться только собственные средства жителей, а также деньги  из бюджета муниципального образования, предусмотренные на поддержку ТОС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9BCC69D-BCD9-4345-B505-55ADFCA014B3}" type="parTrans" cxnId="{CE1BE5D4-548C-4F0D-8794-3C8DB9224ECF}">
      <dgm:prSet/>
      <dgm:spPr/>
      <dgm:t>
        <a:bodyPr/>
        <a:lstStyle/>
        <a:p>
          <a:endParaRPr lang="ru-RU"/>
        </a:p>
      </dgm:t>
    </dgm:pt>
    <dgm:pt modelId="{5A8680DC-97F2-4684-B24C-725FC16F75C7}" type="sibTrans" cxnId="{CE1BE5D4-548C-4F0D-8794-3C8DB9224ECF}">
      <dgm:prSet/>
      <dgm:spPr/>
      <dgm:t>
        <a:bodyPr/>
        <a:lstStyle/>
        <a:p>
          <a:endParaRPr lang="ru-RU"/>
        </a:p>
      </dgm:t>
    </dgm:pt>
    <dgm:pt modelId="{A8040E06-4DCB-4106-84AB-A62A50D761B2}" type="pres">
      <dgm:prSet presAssocID="{F4D8A9FA-EA0B-46EE-A0F7-836BE63ACF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7AB5BA-55D2-41AD-8E46-924ADB618D16}" type="pres">
      <dgm:prSet presAssocID="{FCD380C3-7C17-45FB-8FE9-87C067D6F766}" presName="composite" presStyleCnt="0"/>
      <dgm:spPr/>
    </dgm:pt>
    <dgm:pt modelId="{8AE705BE-7E97-444F-8BFD-3C1B692FAFD0}" type="pres">
      <dgm:prSet presAssocID="{FCD380C3-7C17-45FB-8FE9-87C067D6F76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B7521-15C2-4543-A8E5-121BDEB06501}" type="pres">
      <dgm:prSet presAssocID="{FCD380C3-7C17-45FB-8FE9-87C067D6F766}" presName="descendantText" presStyleLbl="alignAcc1" presStyleIdx="0" presStyleCnt="2" custLinFactNeighborX="797" custLinFactNeighborY="-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0879E-7F61-4B20-9C7F-58714CC11AA4}" type="pres">
      <dgm:prSet presAssocID="{0B86B793-B621-4D2F-98E7-A9E2C9683B92}" presName="sp" presStyleCnt="0"/>
      <dgm:spPr/>
    </dgm:pt>
    <dgm:pt modelId="{09F17606-085B-4C36-A987-E13A86225CCC}" type="pres">
      <dgm:prSet presAssocID="{6EC10B0A-C518-43E6-B201-9A8612ECBA12}" presName="composite" presStyleCnt="0"/>
      <dgm:spPr/>
    </dgm:pt>
    <dgm:pt modelId="{38425801-0775-438B-BC63-B1BC1CAC31EA}" type="pres">
      <dgm:prSet presAssocID="{6EC10B0A-C518-43E6-B201-9A8612ECBA12}" presName="parentText" presStyleLbl="alignNode1" presStyleIdx="1" presStyleCnt="2" custLinFactNeighborX="-3682" custLinFactNeighborY="-14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866D9-1E5D-455D-B0CD-3E6260854F28}" type="pres">
      <dgm:prSet presAssocID="{6EC10B0A-C518-43E6-B201-9A8612ECBA12}" presName="descendantText" presStyleLbl="alignAcc1" presStyleIdx="1" presStyleCnt="2" custScaleX="100413" custScaleY="101925" custLinFactNeighborX="797" custLinFactNeighborY="-2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E1D2C0-F72A-40C7-9468-7D819EB94948}" type="presOf" srcId="{FCD380C3-7C17-45FB-8FE9-87C067D6F766}" destId="{8AE705BE-7E97-444F-8BFD-3C1B692FAFD0}" srcOrd="0" destOrd="0" presId="urn:microsoft.com/office/officeart/2005/8/layout/chevron2"/>
    <dgm:cxn modelId="{7B5695C7-4C8A-4634-B869-574C5B0C270B}" type="presOf" srcId="{8235E960-B259-4A1B-946B-E3E6DAF52AA9}" destId="{243866D9-1E5D-455D-B0CD-3E6260854F28}" srcOrd="0" destOrd="0" presId="urn:microsoft.com/office/officeart/2005/8/layout/chevron2"/>
    <dgm:cxn modelId="{2CB2E9F2-EE0F-4FE0-A570-A05A1D577419}" srcId="{F4D8A9FA-EA0B-46EE-A0F7-836BE63ACFA9}" destId="{6EC10B0A-C518-43E6-B201-9A8612ECBA12}" srcOrd="1" destOrd="0" parTransId="{E0DAE12A-FB3F-420D-803B-60F1650E3B84}" sibTransId="{535F3E66-E1C6-47F5-ABBA-EF583FCA83DF}"/>
    <dgm:cxn modelId="{CE1BE5D4-548C-4F0D-8794-3C8DB9224ECF}" srcId="{6EC10B0A-C518-43E6-B201-9A8612ECBA12}" destId="{8235E960-B259-4A1B-946B-E3E6DAF52AA9}" srcOrd="0" destOrd="0" parTransId="{79BCC69D-BCD9-4345-B505-55ADFCA014B3}" sibTransId="{5A8680DC-97F2-4684-B24C-725FC16F75C7}"/>
    <dgm:cxn modelId="{ED96DB1C-A71F-42C8-BEFF-E7362DA17B20}" srcId="{F4D8A9FA-EA0B-46EE-A0F7-836BE63ACFA9}" destId="{FCD380C3-7C17-45FB-8FE9-87C067D6F766}" srcOrd="0" destOrd="0" parTransId="{617E3836-D698-4A27-B274-FE30BA9679B9}" sibTransId="{0B86B793-B621-4D2F-98E7-A9E2C9683B92}"/>
    <dgm:cxn modelId="{5A56BDE2-E34D-43FE-ACC5-8032A0B0BB6C}" type="presOf" srcId="{8EBD421E-1308-4CE3-8556-721479E028EB}" destId="{29FB7521-15C2-4543-A8E5-121BDEB06501}" srcOrd="0" destOrd="0" presId="urn:microsoft.com/office/officeart/2005/8/layout/chevron2"/>
    <dgm:cxn modelId="{D1CAB541-92BF-41D8-AFDE-BC5BA9DB52C6}" srcId="{FCD380C3-7C17-45FB-8FE9-87C067D6F766}" destId="{8EBD421E-1308-4CE3-8556-721479E028EB}" srcOrd="0" destOrd="0" parTransId="{4BEDD11E-621A-46F4-9EAA-2FCDC860578F}" sibTransId="{FF215C98-B4FD-4888-A43E-7F3547E576BA}"/>
    <dgm:cxn modelId="{4FD129B7-4960-4669-953B-5906412D39E0}" type="presOf" srcId="{6EC10B0A-C518-43E6-B201-9A8612ECBA12}" destId="{38425801-0775-438B-BC63-B1BC1CAC31EA}" srcOrd="0" destOrd="0" presId="urn:microsoft.com/office/officeart/2005/8/layout/chevron2"/>
    <dgm:cxn modelId="{1F6F43D6-E8C5-4984-BA22-5A043E0CB8D1}" type="presOf" srcId="{F4D8A9FA-EA0B-46EE-A0F7-836BE63ACFA9}" destId="{A8040E06-4DCB-4106-84AB-A62A50D761B2}" srcOrd="0" destOrd="0" presId="urn:microsoft.com/office/officeart/2005/8/layout/chevron2"/>
    <dgm:cxn modelId="{BBC96940-54D3-431E-A92F-6B3238299044}" type="presParOf" srcId="{A8040E06-4DCB-4106-84AB-A62A50D761B2}" destId="{EB7AB5BA-55D2-41AD-8E46-924ADB618D16}" srcOrd="0" destOrd="0" presId="urn:microsoft.com/office/officeart/2005/8/layout/chevron2"/>
    <dgm:cxn modelId="{B2A5D978-184D-46B8-AE6B-2DC825C4773A}" type="presParOf" srcId="{EB7AB5BA-55D2-41AD-8E46-924ADB618D16}" destId="{8AE705BE-7E97-444F-8BFD-3C1B692FAFD0}" srcOrd="0" destOrd="0" presId="urn:microsoft.com/office/officeart/2005/8/layout/chevron2"/>
    <dgm:cxn modelId="{6A6DDA67-469C-4910-88D7-4969065B606E}" type="presParOf" srcId="{EB7AB5BA-55D2-41AD-8E46-924ADB618D16}" destId="{29FB7521-15C2-4543-A8E5-121BDEB06501}" srcOrd="1" destOrd="0" presId="urn:microsoft.com/office/officeart/2005/8/layout/chevron2"/>
    <dgm:cxn modelId="{D4F563B4-9CAB-4D4B-8C9A-624ED444487F}" type="presParOf" srcId="{A8040E06-4DCB-4106-84AB-A62A50D761B2}" destId="{F0E0879E-7F61-4B20-9C7F-58714CC11AA4}" srcOrd="1" destOrd="0" presId="urn:microsoft.com/office/officeart/2005/8/layout/chevron2"/>
    <dgm:cxn modelId="{600CF388-6F2B-4570-8437-307522E39362}" type="presParOf" srcId="{A8040E06-4DCB-4106-84AB-A62A50D761B2}" destId="{09F17606-085B-4C36-A987-E13A86225CCC}" srcOrd="2" destOrd="0" presId="urn:microsoft.com/office/officeart/2005/8/layout/chevron2"/>
    <dgm:cxn modelId="{874BC95A-27AA-4403-9982-35F33F0CA624}" type="presParOf" srcId="{09F17606-085B-4C36-A987-E13A86225CCC}" destId="{38425801-0775-438B-BC63-B1BC1CAC31EA}" srcOrd="0" destOrd="0" presId="urn:microsoft.com/office/officeart/2005/8/layout/chevron2"/>
    <dgm:cxn modelId="{4B80871B-FCAF-4375-973E-5C4C53D8684B}" type="presParOf" srcId="{09F17606-085B-4C36-A987-E13A86225CCC}" destId="{243866D9-1E5D-455D-B0CD-3E6260854F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58119D-2BAE-4870-A9AF-4E36B0FDAE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17FB1D-5223-4592-AB10-E1034822DE48}">
      <dgm:prSet phldrT="[Текст]"/>
      <dgm:spPr/>
      <dgm:t>
        <a:bodyPr/>
        <a:lstStyle/>
        <a:p>
          <a:r>
            <a:rPr lang="ru-RU" dirty="0" smtClean="0"/>
            <a:t>+</a:t>
          </a:r>
          <a:endParaRPr lang="ru-RU" dirty="0"/>
        </a:p>
      </dgm:t>
    </dgm:pt>
    <dgm:pt modelId="{A855924F-4458-461C-BF13-BBFF89E6A42F}" type="parTrans" cxnId="{267D15EE-C0BD-4963-B6E8-0BBC2F8A9D88}">
      <dgm:prSet/>
      <dgm:spPr/>
      <dgm:t>
        <a:bodyPr/>
        <a:lstStyle/>
        <a:p>
          <a:endParaRPr lang="ru-RU"/>
        </a:p>
      </dgm:t>
    </dgm:pt>
    <dgm:pt modelId="{9ECA842C-B896-4677-B288-3197B1953EF3}" type="sibTrans" cxnId="{267D15EE-C0BD-4963-B6E8-0BBC2F8A9D88}">
      <dgm:prSet/>
      <dgm:spPr/>
      <dgm:t>
        <a:bodyPr/>
        <a:lstStyle/>
        <a:p>
          <a:endParaRPr lang="ru-RU"/>
        </a:p>
      </dgm:t>
    </dgm:pt>
    <dgm:pt modelId="{A365D50A-E294-4D75-B477-774A449667C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возможность участвовать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 конкурсах социальных проектов и получать гранты и субсидии для осуществления своей деятельности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9028777-3CE4-4E24-A17D-09106B7FB5B2}" type="parTrans" cxnId="{45330C4A-BD7D-4CAE-970C-17B9D7CA988A}">
      <dgm:prSet/>
      <dgm:spPr/>
      <dgm:t>
        <a:bodyPr/>
        <a:lstStyle/>
        <a:p>
          <a:endParaRPr lang="ru-RU"/>
        </a:p>
      </dgm:t>
    </dgm:pt>
    <dgm:pt modelId="{06A17516-1AC4-4CB7-91F1-50BFB92B34ED}" type="sibTrans" cxnId="{45330C4A-BD7D-4CAE-970C-17B9D7CA988A}">
      <dgm:prSet/>
      <dgm:spPr/>
      <dgm:t>
        <a:bodyPr/>
        <a:lstStyle/>
        <a:p>
          <a:endParaRPr lang="ru-RU"/>
        </a:p>
      </dgm:t>
    </dgm:pt>
    <dgm:pt modelId="{B0B963FB-1F1B-4C31-B628-77561E414B7A}">
      <dgm:prSet phldrT="[Текст]"/>
      <dgm:spPr/>
      <dgm:t>
        <a:bodyPr/>
        <a:lstStyle/>
        <a:p>
          <a:r>
            <a:rPr lang="ru-RU" dirty="0" smtClean="0"/>
            <a:t>+</a:t>
          </a:r>
          <a:endParaRPr lang="ru-RU" dirty="0"/>
        </a:p>
      </dgm:t>
    </dgm:pt>
    <dgm:pt modelId="{4B8838D1-3CCB-4F00-BD11-922850FF1762}" type="parTrans" cxnId="{EA26C3E6-BFC1-412D-B448-B2E9085DE3C6}">
      <dgm:prSet/>
      <dgm:spPr/>
      <dgm:t>
        <a:bodyPr/>
        <a:lstStyle/>
        <a:p>
          <a:endParaRPr lang="ru-RU"/>
        </a:p>
      </dgm:t>
    </dgm:pt>
    <dgm:pt modelId="{8532B821-E5B0-4E03-A779-66E3FAA8FAC3}" type="sibTrans" cxnId="{EA26C3E6-BFC1-412D-B448-B2E9085DE3C6}">
      <dgm:prSet/>
      <dgm:spPr/>
      <dgm:t>
        <a:bodyPr/>
        <a:lstStyle/>
        <a:p>
          <a:endParaRPr lang="ru-RU"/>
        </a:p>
      </dgm:t>
    </dgm:pt>
    <dgm:pt modelId="{7A825A2E-A9EE-43CA-BB19-08F861C35F5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позволяет вести хозяйственную деятельность, заключать договоры, как с органами местного самоуправления, так и с другими юридическими лицами (коммерческими и некоммерческими) или гражданами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42B805B-10C0-43E6-A3BC-92A8059707EF}" type="parTrans" cxnId="{FC24BB88-DF67-4C34-BF7C-6CC0CA94C9F7}">
      <dgm:prSet/>
      <dgm:spPr/>
      <dgm:t>
        <a:bodyPr/>
        <a:lstStyle/>
        <a:p>
          <a:endParaRPr lang="ru-RU"/>
        </a:p>
      </dgm:t>
    </dgm:pt>
    <dgm:pt modelId="{8E7CC0AE-A979-4786-B85D-4E2E4073C6C2}" type="sibTrans" cxnId="{FC24BB88-DF67-4C34-BF7C-6CC0CA94C9F7}">
      <dgm:prSet/>
      <dgm:spPr/>
      <dgm:t>
        <a:bodyPr/>
        <a:lstStyle/>
        <a:p>
          <a:endParaRPr lang="ru-RU"/>
        </a:p>
      </dgm:t>
    </dgm:pt>
    <dgm:pt modelId="{F89DA532-4526-46FD-A9EA-B25BC86A5740}">
      <dgm:prSet phldrT="[Текст]"/>
      <dgm:spPr/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7DC6B716-3D0B-4B33-9102-3F07FBBD2749}" type="parTrans" cxnId="{59868F82-112E-4202-8E93-E6DCBA30BD95}">
      <dgm:prSet/>
      <dgm:spPr/>
      <dgm:t>
        <a:bodyPr/>
        <a:lstStyle/>
        <a:p>
          <a:endParaRPr lang="ru-RU"/>
        </a:p>
      </dgm:t>
    </dgm:pt>
    <dgm:pt modelId="{F060482A-820A-4F60-8F0D-C9F0AEF1296A}" type="sibTrans" cxnId="{59868F82-112E-4202-8E93-E6DCBA30BD95}">
      <dgm:prSet/>
      <dgm:spPr/>
      <dgm:t>
        <a:bodyPr/>
        <a:lstStyle/>
        <a:p>
          <a:endParaRPr lang="ru-RU"/>
        </a:p>
      </dgm:t>
    </dgm:pt>
    <dgm:pt modelId="{075E5378-8FF1-4490-AA27-E3415C8215B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необходимость ведения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бухгалтерии и налогового учета,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осуществление документооборота и отчетности в соответствии с требованиями российского законодательства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25DC570-6999-4B2D-A307-D2C55F1E20CD}" type="parTrans" cxnId="{D8A46602-8453-4804-AB10-239F28CF8D82}">
      <dgm:prSet/>
      <dgm:spPr/>
      <dgm:t>
        <a:bodyPr/>
        <a:lstStyle/>
        <a:p>
          <a:endParaRPr lang="ru-RU"/>
        </a:p>
      </dgm:t>
    </dgm:pt>
    <dgm:pt modelId="{F9436124-AD0F-4FCC-BB79-7E38F3E0181F}" type="sibTrans" cxnId="{D8A46602-8453-4804-AB10-239F28CF8D82}">
      <dgm:prSet/>
      <dgm:spPr/>
      <dgm:t>
        <a:bodyPr/>
        <a:lstStyle/>
        <a:p>
          <a:endParaRPr lang="ru-RU"/>
        </a:p>
      </dgm:t>
    </dgm:pt>
    <dgm:pt modelId="{EAFC4BB4-D6E0-4935-9307-E3B422A1C483}" type="pres">
      <dgm:prSet presAssocID="{4158119D-2BAE-4870-A9AF-4E36B0FDAE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690917-D27F-41DD-B350-87ADC2967A9B}" type="pres">
      <dgm:prSet presAssocID="{6E17FB1D-5223-4592-AB10-E1034822DE48}" presName="composite" presStyleCnt="0"/>
      <dgm:spPr/>
    </dgm:pt>
    <dgm:pt modelId="{77D3C71B-75AC-46EB-84D8-3C052A2A543D}" type="pres">
      <dgm:prSet presAssocID="{6E17FB1D-5223-4592-AB10-E1034822DE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26799-DBC5-40FF-8C07-A7B6CFBA2172}" type="pres">
      <dgm:prSet presAssocID="{6E17FB1D-5223-4592-AB10-E1034822DE48}" presName="descendantText" presStyleLbl="alignAcc1" presStyleIdx="0" presStyleCnt="3" custLinFactNeighborX="558" custLinFactNeighborY="-2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FA452-8254-47AD-8375-8F09333B50B8}" type="pres">
      <dgm:prSet presAssocID="{9ECA842C-B896-4677-B288-3197B1953EF3}" presName="sp" presStyleCnt="0"/>
      <dgm:spPr/>
    </dgm:pt>
    <dgm:pt modelId="{DEAA77E9-6ADC-4BA2-B2CE-785705B008B2}" type="pres">
      <dgm:prSet presAssocID="{B0B963FB-1F1B-4C31-B628-77561E414B7A}" presName="composite" presStyleCnt="0"/>
      <dgm:spPr/>
    </dgm:pt>
    <dgm:pt modelId="{EE4D58DD-6101-4749-9306-FF0354F285DF}" type="pres">
      <dgm:prSet presAssocID="{B0B963FB-1F1B-4C31-B628-77561E414B7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AEDB5-4EF1-4619-A167-AF3ED5249F50}" type="pres">
      <dgm:prSet presAssocID="{B0B963FB-1F1B-4C31-B628-77561E414B7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5C7D5-30C2-4D38-9F8C-D8AD5CA6F1C6}" type="pres">
      <dgm:prSet presAssocID="{8532B821-E5B0-4E03-A779-66E3FAA8FAC3}" presName="sp" presStyleCnt="0"/>
      <dgm:spPr/>
    </dgm:pt>
    <dgm:pt modelId="{CBD93AEA-9CF4-4703-8A46-E686FF4D7A8A}" type="pres">
      <dgm:prSet presAssocID="{F89DA532-4526-46FD-A9EA-B25BC86A5740}" presName="composite" presStyleCnt="0"/>
      <dgm:spPr/>
    </dgm:pt>
    <dgm:pt modelId="{D0ACEDBA-7A37-45D1-A815-1120C3E5E03E}" type="pres">
      <dgm:prSet presAssocID="{F89DA532-4526-46FD-A9EA-B25BC86A57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B08DD-9A11-490D-8C11-6625633E4877}" type="pres">
      <dgm:prSet presAssocID="{F89DA532-4526-46FD-A9EA-B25BC86A5740}" presName="descendantText" presStyleLbl="alignAcc1" presStyleIdx="2" presStyleCnt="3" custLinFactNeighborX="558" custLinFactNeighborY="1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B7A42A-859B-4AEA-91DB-B641F94E581C}" type="presOf" srcId="{A365D50A-E294-4D75-B477-774A449667CC}" destId="{58526799-DBC5-40FF-8C07-A7B6CFBA2172}" srcOrd="0" destOrd="0" presId="urn:microsoft.com/office/officeart/2005/8/layout/chevron2"/>
    <dgm:cxn modelId="{45330C4A-BD7D-4CAE-970C-17B9D7CA988A}" srcId="{6E17FB1D-5223-4592-AB10-E1034822DE48}" destId="{A365D50A-E294-4D75-B477-774A449667CC}" srcOrd="0" destOrd="0" parTransId="{39028777-3CE4-4E24-A17D-09106B7FB5B2}" sibTransId="{06A17516-1AC4-4CB7-91F1-50BFB92B34ED}"/>
    <dgm:cxn modelId="{FC24BB88-DF67-4C34-BF7C-6CC0CA94C9F7}" srcId="{B0B963FB-1F1B-4C31-B628-77561E414B7A}" destId="{7A825A2E-A9EE-43CA-BB19-08F861C35F54}" srcOrd="0" destOrd="0" parTransId="{A42B805B-10C0-43E6-A3BC-92A8059707EF}" sibTransId="{8E7CC0AE-A979-4786-B85D-4E2E4073C6C2}"/>
    <dgm:cxn modelId="{EA26C3E6-BFC1-412D-B448-B2E9085DE3C6}" srcId="{4158119D-2BAE-4870-A9AF-4E36B0FDAE10}" destId="{B0B963FB-1F1B-4C31-B628-77561E414B7A}" srcOrd="1" destOrd="0" parTransId="{4B8838D1-3CCB-4F00-BD11-922850FF1762}" sibTransId="{8532B821-E5B0-4E03-A779-66E3FAA8FAC3}"/>
    <dgm:cxn modelId="{F5DBC86D-1043-4226-AA32-5BC615314E48}" type="presOf" srcId="{6E17FB1D-5223-4592-AB10-E1034822DE48}" destId="{77D3C71B-75AC-46EB-84D8-3C052A2A543D}" srcOrd="0" destOrd="0" presId="urn:microsoft.com/office/officeart/2005/8/layout/chevron2"/>
    <dgm:cxn modelId="{D8A46602-8453-4804-AB10-239F28CF8D82}" srcId="{F89DA532-4526-46FD-A9EA-B25BC86A5740}" destId="{075E5378-8FF1-4490-AA27-E3415C8215BF}" srcOrd="0" destOrd="0" parTransId="{F25DC570-6999-4B2D-A307-D2C55F1E20CD}" sibTransId="{F9436124-AD0F-4FCC-BB79-7E38F3E0181F}"/>
    <dgm:cxn modelId="{31B478C8-81FB-46E1-A9B4-9C037BC8FEC8}" type="presOf" srcId="{7A825A2E-A9EE-43CA-BB19-08F861C35F54}" destId="{9C7AEDB5-4EF1-4619-A167-AF3ED5249F50}" srcOrd="0" destOrd="0" presId="urn:microsoft.com/office/officeart/2005/8/layout/chevron2"/>
    <dgm:cxn modelId="{59868F82-112E-4202-8E93-E6DCBA30BD95}" srcId="{4158119D-2BAE-4870-A9AF-4E36B0FDAE10}" destId="{F89DA532-4526-46FD-A9EA-B25BC86A5740}" srcOrd="2" destOrd="0" parTransId="{7DC6B716-3D0B-4B33-9102-3F07FBBD2749}" sibTransId="{F060482A-820A-4F60-8F0D-C9F0AEF1296A}"/>
    <dgm:cxn modelId="{267D15EE-C0BD-4963-B6E8-0BBC2F8A9D88}" srcId="{4158119D-2BAE-4870-A9AF-4E36B0FDAE10}" destId="{6E17FB1D-5223-4592-AB10-E1034822DE48}" srcOrd="0" destOrd="0" parTransId="{A855924F-4458-461C-BF13-BBFF89E6A42F}" sibTransId="{9ECA842C-B896-4677-B288-3197B1953EF3}"/>
    <dgm:cxn modelId="{320FA22C-5593-44D0-A9EC-A0FD0576EB9B}" type="presOf" srcId="{075E5378-8FF1-4490-AA27-E3415C8215BF}" destId="{D6DB08DD-9A11-490D-8C11-6625633E4877}" srcOrd="0" destOrd="0" presId="urn:microsoft.com/office/officeart/2005/8/layout/chevron2"/>
    <dgm:cxn modelId="{0DF5D9FE-22E8-4ECE-9E0C-B1169BA62966}" type="presOf" srcId="{B0B963FB-1F1B-4C31-B628-77561E414B7A}" destId="{EE4D58DD-6101-4749-9306-FF0354F285DF}" srcOrd="0" destOrd="0" presId="urn:microsoft.com/office/officeart/2005/8/layout/chevron2"/>
    <dgm:cxn modelId="{6FEE1BDE-27D4-4022-87BB-CEAC243AABE1}" type="presOf" srcId="{4158119D-2BAE-4870-A9AF-4E36B0FDAE10}" destId="{EAFC4BB4-D6E0-4935-9307-E3B422A1C483}" srcOrd="0" destOrd="0" presId="urn:microsoft.com/office/officeart/2005/8/layout/chevron2"/>
    <dgm:cxn modelId="{F1A8DEA0-A5CB-4FF2-8177-C56DBCF41590}" type="presOf" srcId="{F89DA532-4526-46FD-A9EA-B25BC86A5740}" destId="{D0ACEDBA-7A37-45D1-A815-1120C3E5E03E}" srcOrd="0" destOrd="0" presId="urn:microsoft.com/office/officeart/2005/8/layout/chevron2"/>
    <dgm:cxn modelId="{FB123274-2207-4F76-A2BE-87E45D3C6B0C}" type="presParOf" srcId="{EAFC4BB4-D6E0-4935-9307-E3B422A1C483}" destId="{B6690917-D27F-41DD-B350-87ADC2967A9B}" srcOrd="0" destOrd="0" presId="urn:microsoft.com/office/officeart/2005/8/layout/chevron2"/>
    <dgm:cxn modelId="{6E4DC4A0-D9D9-4F69-9848-6D170F468C2B}" type="presParOf" srcId="{B6690917-D27F-41DD-B350-87ADC2967A9B}" destId="{77D3C71B-75AC-46EB-84D8-3C052A2A543D}" srcOrd="0" destOrd="0" presId="urn:microsoft.com/office/officeart/2005/8/layout/chevron2"/>
    <dgm:cxn modelId="{012DC93F-B36C-4478-BE6F-F3D2FDA95646}" type="presParOf" srcId="{B6690917-D27F-41DD-B350-87ADC2967A9B}" destId="{58526799-DBC5-40FF-8C07-A7B6CFBA2172}" srcOrd="1" destOrd="0" presId="urn:microsoft.com/office/officeart/2005/8/layout/chevron2"/>
    <dgm:cxn modelId="{C04CC3B4-2B91-4D85-A009-7E25A1A02C0E}" type="presParOf" srcId="{EAFC4BB4-D6E0-4935-9307-E3B422A1C483}" destId="{280FA452-8254-47AD-8375-8F09333B50B8}" srcOrd="1" destOrd="0" presId="urn:microsoft.com/office/officeart/2005/8/layout/chevron2"/>
    <dgm:cxn modelId="{8DF8C492-C22E-43AE-9D91-235A4A543B3D}" type="presParOf" srcId="{EAFC4BB4-D6E0-4935-9307-E3B422A1C483}" destId="{DEAA77E9-6ADC-4BA2-B2CE-785705B008B2}" srcOrd="2" destOrd="0" presId="urn:microsoft.com/office/officeart/2005/8/layout/chevron2"/>
    <dgm:cxn modelId="{0F3B32E1-BE25-4DF4-9773-15ADC7B2663F}" type="presParOf" srcId="{DEAA77E9-6ADC-4BA2-B2CE-785705B008B2}" destId="{EE4D58DD-6101-4749-9306-FF0354F285DF}" srcOrd="0" destOrd="0" presId="urn:microsoft.com/office/officeart/2005/8/layout/chevron2"/>
    <dgm:cxn modelId="{FEC90BB8-2932-4685-BEDA-E720A0661413}" type="presParOf" srcId="{DEAA77E9-6ADC-4BA2-B2CE-785705B008B2}" destId="{9C7AEDB5-4EF1-4619-A167-AF3ED5249F50}" srcOrd="1" destOrd="0" presId="urn:microsoft.com/office/officeart/2005/8/layout/chevron2"/>
    <dgm:cxn modelId="{A00A1979-90C1-4E2C-9BA7-BC3CF18AAA40}" type="presParOf" srcId="{EAFC4BB4-D6E0-4935-9307-E3B422A1C483}" destId="{11D5C7D5-30C2-4D38-9F8C-D8AD5CA6F1C6}" srcOrd="3" destOrd="0" presId="urn:microsoft.com/office/officeart/2005/8/layout/chevron2"/>
    <dgm:cxn modelId="{BFD11583-ED52-4DE9-879B-5D80B4B98C82}" type="presParOf" srcId="{EAFC4BB4-D6E0-4935-9307-E3B422A1C483}" destId="{CBD93AEA-9CF4-4703-8A46-E686FF4D7A8A}" srcOrd="4" destOrd="0" presId="urn:microsoft.com/office/officeart/2005/8/layout/chevron2"/>
    <dgm:cxn modelId="{FFCAAC2B-C2C0-41F9-8A42-65F2FEDBDA53}" type="presParOf" srcId="{CBD93AEA-9CF4-4703-8A46-E686FF4D7A8A}" destId="{D0ACEDBA-7A37-45D1-A815-1120C3E5E03E}" srcOrd="0" destOrd="0" presId="urn:microsoft.com/office/officeart/2005/8/layout/chevron2"/>
    <dgm:cxn modelId="{964835EA-0FDE-42FA-87C3-83724926AF9C}" type="presParOf" srcId="{CBD93AEA-9CF4-4703-8A46-E686FF4D7A8A}" destId="{D6DB08DD-9A11-490D-8C11-6625633E48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E705BE-7E97-444F-8BFD-3C1B692FAFD0}">
      <dsp:nvSpPr>
        <dsp:cNvPr id="0" name=""/>
        <dsp:cNvSpPr/>
      </dsp:nvSpPr>
      <dsp:spPr>
        <a:xfrm rot="5400000">
          <a:off x="-383536" y="382159"/>
          <a:ext cx="2512367" cy="1758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+</a:t>
          </a:r>
          <a:endParaRPr lang="ru-RU" sz="4900" kern="1200" dirty="0"/>
        </a:p>
      </dsp:txBody>
      <dsp:txXfrm rot="5400000">
        <a:off x="-383536" y="382159"/>
        <a:ext cx="2512367" cy="1758657"/>
      </dsp:txXfrm>
    </dsp:sp>
    <dsp:sp modelId="{29FB7521-15C2-4543-A8E5-121BDEB06501}">
      <dsp:nvSpPr>
        <dsp:cNvPr id="0" name=""/>
        <dsp:cNvSpPr/>
      </dsp:nvSpPr>
      <dsp:spPr>
        <a:xfrm rot="5400000">
          <a:off x="4177609" y="-2418056"/>
          <a:ext cx="1633038" cy="6470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регистрация ТОС проводится только в органах местного самоуправления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77609" y="-2418056"/>
        <a:ext cx="1633038" cy="6470942"/>
      </dsp:txXfrm>
    </dsp:sp>
    <dsp:sp modelId="{38425801-0775-438B-BC63-B1BC1CAC31EA}">
      <dsp:nvSpPr>
        <dsp:cNvPr id="0" name=""/>
        <dsp:cNvSpPr/>
      </dsp:nvSpPr>
      <dsp:spPr>
        <a:xfrm rot="5400000">
          <a:off x="-383536" y="2591428"/>
          <a:ext cx="2512367" cy="1758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-</a:t>
          </a:r>
          <a:endParaRPr lang="ru-RU" sz="4900" kern="1200" dirty="0"/>
        </a:p>
      </dsp:txBody>
      <dsp:txXfrm rot="5400000">
        <a:off x="-383536" y="2591428"/>
        <a:ext cx="2512367" cy="1758657"/>
      </dsp:txXfrm>
    </dsp:sp>
    <dsp:sp modelId="{243866D9-1E5D-455D-B0CD-3E6260854F28}">
      <dsp:nvSpPr>
        <dsp:cNvPr id="0" name=""/>
        <dsp:cNvSpPr/>
      </dsp:nvSpPr>
      <dsp:spPr>
        <a:xfrm rot="5400000">
          <a:off x="4155209" y="-219463"/>
          <a:ext cx="1664474" cy="64976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для реализации инициатив граждан могут использоваться только собственные средства жителей, а также деньги  из бюджета муниципального образования, предусмотренные на поддержку ТОС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209" y="-219463"/>
        <a:ext cx="1664474" cy="64976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D3C71B-75AC-46EB-84D8-3C052A2A543D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+</a:t>
          </a:r>
          <a:endParaRPr lang="ru-RU" sz="3200" kern="1200" dirty="0"/>
        </a:p>
      </dsp:txBody>
      <dsp:txXfrm rot="5400000">
        <a:off x="-245635" y="246082"/>
        <a:ext cx="1637567" cy="1146297"/>
      </dsp:txXfrm>
    </dsp:sp>
    <dsp:sp modelId="{58526799-DBC5-40FF-8C07-A7B6CFBA2172}">
      <dsp:nvSpPr>
        <dsp:cNvPr id="0" name=""/>
        <dsp:cNvSpPr/>
      </dsp:nvSpPr>
      <dsp:spPr>
        <a:xfrm rot="5400000">
          <a:off x="4155739" y="-3009441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возможность участвовать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 конкурсах социальных проектов и получать гранты и субсидии для осуществления своей деятельности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3009441"/>
        <a:ext cx="1064418" cy="7083302"/>
      </dsp:txXfrm>
    </dsp:sp>
    <dsp:sp modelId="{EE4D58DD-6101-4749-9306-FF0354F285DF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+</a:t>
          </a:r>
          <a:endParaRPr lang="ru-RU" sz="3200" kern="1200" dirty="0"/>
        </a:p>
      </dsp:txBody>
      <dsp:txXfrm rot="5400000">
        <a:off x="-245635" y="1689832"/>
        <a:ext cx="1637567" cy="1146297"/>
      </dsp:txXfrm>
    </dsp:sp>
    <dsp:sp modelId="{9C7AEDB5-4EF1-4619-A167-AF3ED5249F50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позволяет вести хозяйственную деятельность, заключать договоры, как с органами местного самоуправления, так и с другими юридическими лицами (коммерческими и некоммерческими) или гражданами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1565244"/>
        <a:ext cx="1064418" cy="7083302"/>
      </dsp:txXfrm>
    </dsp:sp>
    <dsp:sp modelId="{D0ACEDBA-7A37-45D1-A815-1120C3E5E03E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-</a:t>
          </a:r>
          <a:endParaRPr lang="ru-RU" sz="3200" kern="1200" dirty="0"/>
        </a:p>
      </dsp:txBody>
      <dsp:txXfrm rot="5400000">
        <a:off x="-245635" y="3133582"/>
        <a:ext cx="1637567" cy="1146297"/>
      </dsp:txXfrm>
    </dsp:sp>
    <dsp:sp modelId="{D6DB08DD-9A11-490D-8C11-6625633E4877}">
      <dsp:nvSpPr>
        <dsp:cNvPr id="0" name=""/>
        <dsp:cNvSpPr/>
      </dsp:nvSpPr>
      <dsp:spPr>
        <a:xfrm rot="5400000">
          <a:off x="4155739" y="-109072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необходимость ведения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бухгалтерии и налогового учета,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осуществление документооборота и отчетности в соответствии с требованиями российского законодательства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109072"/>
        <a:ext cx="1064418" cy="708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3159C-A494-4765-B2ED-6EB151A34B80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2C1CC-BE2F-4B7D-ADC9-AF842AFAC8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2C1CC-BE2F-4B7D-ADC9-AF842AFAC8A7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200223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  <a:cs typeface="Arabic Typesetting" pitchFamily="66" charset="-78"/>
              </a:rPr>
              <a:t>Создание территориального общественного самоуправления (ТОС)</a:t>
            </a:r>
            <a:endParaRPr lang="ru-RU" b="1" i="1" dirty="0">
              <a:latin typeface="Bookman Old Style" pitchFamily="18" charset="0"/>
              <a:cs typeface="Arabic Typesetting" pitchFamily="66" charset="-78"/>
            </a:endParaRPr>
          </a:p>
        </p:txBody>
      </p:sp>
      <p:pic>
        <p:nvPicPr>
          <p:cNvPr id="4" name="Picture 2" descr="C:\Users\Kucepalova_ES\Desktop\Для методички\Картинки\VARTAPRAVO COM. ОСББ поможем создать под ключ от а до я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171" y="2780928"/>
            <a:ext cx="6872127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 Black" pitchFamily="34" charset="0"/>
              </a:rPr>
              <a:t>Регистрация устава ТОС в органах местного самоуправления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numCol="2"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ТОС </a:t>
            </a:r>
            <a:r>
              <a:rPr lang="ru-RU" sz="1400" dirty="0" smtClean="0">
                <a:latin typeface="Times New Roman"/>
                <a:ea typeface="Calibri"/>
              </a:rPr>
              <a:t>считается учрежденным с момента регистрации </a:t>
            </a:r>
            <a:r>
              <a:rPr lang="ru-RU" sz="1400" dirty="0" smtClean="0">
                <a:latin typeface="Times New Roman"/>
                <a:ea typeface="Calibri"/>
              </a:rPr>
              <a:t>его устава уполномоченным </a:t>
            </a:r>
            <a:r>
              <a:rPr lang="ru-RU" sz="1400" dirty="0" smtClean="0">
                <a:latin typeface="Times New Roman"/>
                <a:ea typeface="Calibri"/>
              </a:rPr>
              <a:t>органом местного самоуправления, как правило, местной </a:t>
            </a:r>
            <a:r>
              <a:rPr lang="ru-RU" sz="1400" dirty="0" smtClean="0">
                <a:latin typeface="Times New Roman"/>
                <a:ea typeface="Calibri"/>
              </a:rPr>
              <a:t>администрацией.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регистрации Устава ТОС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председатель ТОС представляет в местную администрацию следующие документы: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заявление о регистрации Устава ТОС;</a:t>
            </a:r>
            <a:endParaRPr lang="ru-RU" sz="11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 устав ТОС, принятый учредительным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собранием/конференцией;</a:t>
            </a:r>
            <a:endParaRPr lang="ru-RU" sz="1100" dirty="0" smtClean="0"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- протокол учредительного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собрания/конференции;</a:t>
            </a:r>
            <a:endParaRPr lang="ru-RU" sz="1100" dirty="0" smtClean="0">
              <a:ea typeface="Times New Roman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 иные документы, определенные уставом муниципального образования и (или) нормативными правовыми актами представительного органа муниципального образования.</a:t>
            </a:r>
            <a:endParaRPr lang="ru-RU" sz="1100" dirty="0" smtClean="0"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Основанием для отказа в регистрации устава ТОС являются неправомочность учредительного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собрания/конференции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по утверждению Устава ТОС и несоответствие устава ТОС действующему законодательству.</a:t>
            </a:r>
            <a:endParaRPr lang="ru-RU" sz="1100" dirty="0" smtClean="0">
              <a:ea typeface="Times New Roman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Порядок регистрации устава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ТОС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определяется уставом муниципального образования и (или) нормативными правовыми актами представительного органа муниципального образования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100" dirty="0" smtClean="0">
              <a:ea typeface="Calibri"/>
              <a:cs typeface="Times New Roman"/>
            </a:endParaRPr>
          </a:p>
          <a:p>
            <a:pPr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Kucepalova_ES\Desktop\Методичка\Для методички\Картинки\man-with-agreement-cartoon_11460-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8623" y="3140969"/>
            <a:ext cx="4035866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ТОС без образования </a:t>
            </a:r>
            <a:r>
              <a:rPr lang="ru-RU" sz="3600" dirty="0" err="1" smtClean="0">
                <a:latin typeface="Arial Black" pitchFamily="34" charset="0"/>
              </a:rPr>
              <a:t>юрлица</a:t>
            </a:r>
            <a:endParaRPr lang="ru-RU" sz="3600" dirty="0">
              <a:latin typeface="Arial Black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47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 Black" pitchFamily="34" charset="0"/>
              </a:rPr>
              <a:t>Регистрация ТОС в качестве </a:t>
            </a:r>
            <a:r>
              <a:rPr lang="ru-RU" sz="3200" dirty="0" err="1" smtClean="0">
                <a:latin typeface="Arial Black" pitchFamily="34" charset="0"/>
              </a:rPr>
              <a:t>юрлица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Вопрос о наделении ТОС статусом юридического лица должен быть обязательно определен в Уставе ТОС. </a:t>
            </a:r>
            <a:r>
              <a:rPr lang="ru-RU" sz="1300" dirty="0" smtClean="0">
                <a:latin typeface="Times New Roman"/>
                <a:ea typeface="Times New Roman"/>
              </a:rPr>
              <a:t>Государственная </a:t>
            </a:r>
            <a:r>
              <a:rPr lang="ru-RU" sz="1300" dirty="0" smtClean="0">
                <a:latin typeface="Times New Roman"/>
                <a:ea typeface="Times New Roman"/>
              </a:rPr>
              <a:t>регистрация ТОС в качестве юридического лица проводится не позднее трех месяцев со дня принятия решения о создании ТОС на </a:t>
            </a:r>
            <a:r>
              <a:rPr lang="ru-RU" sz="1300" dirty="0" smtClean="0">
                <a:latin typeface="Times New Roman"/>
                <a:ea typeface="Times New Roman"/>
              </a:rPr>
              <a:t>собрании/конференции </a:t>
            </a:r>
            <a:r>
              <a:rPr lang="ru-RU" sz="1300" dirty="0" smtClean="0">
                <a:latin typeface="Times New Roman"/>
                <a:ea typeface="Times New Roman"/>
              </a:rPr>
              <a:t>граждан. Там же принимается решение, кто из учредителей уполномочен подписать и подать заявление о государственной регистрации юридического </a:t>
            </a:r>
            <a:r>
              <a:rPr lang="ru-RU" sz="1300" dirty="0" smtClean="0">
                <a:latin typeface="Times New Roman"/>
                <a:ea typeface="Times New Roman"/>
              </a:rPr>
              <a:t>лица.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3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3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3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3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государственной регистрации общественного объединения в Управление Министерства юстиции Российской Федерации по Смоленской области представляются:</a:t>
            </a:r>
            <a:endParaRPr lang="ru-RU" sz="1300" dirty="0" smtClean="0"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заявление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по форме Р11001, подписанное уполномоченным лицом, с указанием его фамилии, имени, отчества, места жительства и контактных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телефонов;</a:t>
            </a:r>
          </a:p>
          <a:p>
            <a:pPr marL="6858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устав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территориального общественного самоуправления, зарегистрированный  органом местного самоуправления, в 3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экземплярах;</a:t>
            </a:r>
            <a:endParaRPr lang="ru-RU" sz="1300" dirty="0" smtClean="0"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решение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о создании ТОС и об утверждении его учредительных документов с указанием состава избранных (назначенных) органов - протокол учредительного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собрания/конференции,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в 2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экземплярах;</a:t>
            </a:r>
          </a:p>
          <a:p>
            <a:pPr marL="6858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сведения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об учредителях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2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экземплярах;</a:t>
            </a:r>
            <a:endParaRPr lang="ru-RU" sz="1300" dirty="0" smtClean="0"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сведения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об адресе (о месте нахождения) постоянно действующего руководящего органа ТОС, по которому осуществляется связь с </a:t>
            </a:r>
            <a:r>
              <a:rPr lang="ru-RU" sz="1300" dirty="0" err="1" smtClean="0">
                <a:latin typeface="Times New Roman"/>
                <a:ea typeface="Calibri"/>
                <a:cs typeface="Times New Roman"/>
              </a:rPr>
              <a:t>ТОСом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1300" dirty="0" smtClean="0"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документ 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об уплате государственной пошлины – квитанция. </a:t>
            </a:r>
            <a:endParaRPr lang="ru-RU" sz="13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ea typeface="Calibri"/>
                <a:cs typeface="Times New Roman"/>
              </a:rPr>
              <a:t> </a:t>
            </a:r>
          </a:p>
          <a:p>
            <a:pPr indent="0">
              <a:buNone/>
            </a:pPr>
            <a:endParaRPr lang="ru-RU" sz="1400" dirty="0"/>
          </a:p>
        </p:txBody>
      </p:sp>
      <p:pic>
        <p:nvPicPr>
          <p:cNvPr id="4" name="Picture 2" descr="C:\Users\Kucepalova_ES\Desktop\Для методички\Картинки\1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2520280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ТОС с образованием </a:t>
            </a:r>
            <a:r>
              <a:rPr lang="ru-RU" sz="3600" dirty="0" err="1" smtClean="0">
                <a:latin typeface="Arial Black" pitchFamily="34" charset="0"/>
              </a:rPr>
              <a:t>юрлица</a:t>
            </a:r>
            <a:endParaRPr lang="ru-RU" sz="3600" dirty="0">
              <a:latin typeface="Arial Black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  <a:cs typeface="Times New Roman" pitchFamily="18" charset="0"/>
              </a:rPr>
              <a:t>ТОС создан!</a:t>
            </a:r>
            <a:endParaRPr lang="ru-RU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Содержимое 3" descr="t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6786609" cy="50808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tos_11_2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826341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what_is_TOS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0894" y="214290"/>
            <a:ext cx="6635816" cy="6497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91264" cy="5454938"/>
          </a:xfrm>
        </p:spPr>
        <p:txBody>
          <a:bodyPr anchor="ctr">
            <a:norm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образовать инициативную группу, которая займется информированием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населения территории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на которой планируется создание территориального общественного самоуправления. Количество членов инициативной группы может быть любым, но не менее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3-х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– 5-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человек, достигших 16-летнего возраста и проживающих на территории создаваемого ими ТОС. </a:t>
            </a:r>
          </a:p>
          <a:p>
            <a:pPr indent="34290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инициативной группы оформляется протоколом собрания инициативной группы по созданию ТОС, в котором обозначены следующие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indent="342900" algn="just"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 инициатива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создания ТОС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1400" dirty="0" smtClean="0">
              <a:ea typeface="Calibri"/>
              <a:cs typeface="Times New Roman"/>
            </a:endParaRPr>
          </a:p>
          <a:p>
            <a:pPr indent="342900" algn="just"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создание инициативной группы; </a:t>
            </a:r>
            <a:endParaRPr lang="ru-RU" sz="1400" dirty="0" smtClean="0">
              <a:ea typeface="Calibri"/>
              <a:cs typeface="Times New Roman"/>
            </a:endParaRPr>
          </a:p>
          <a:p>
            <a:pPr indent="342900" algn="just"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определение предполагаемой территории ТОС; </a:t>
            </a:r>
            <a:endParaRPr lang="ru-RU" sz="1400" dirty="0" smtClean="0">
              <a:ea typeface="Calibri"/>
              <a:cs typeface="Times New Roman"/>
            </a:endParaRPr>
          </a:p>
          <a:p>
            <a:pPr indent="342900" algn="just"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 подготовка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необходимых запросов в органы местного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самоуправления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>
              <a:buNone/>
            </a:pPr>
            <a:r>
              <a:rPr lang="ru-RU" sz="1400" dirty="0" smtClean="0">
                <a:latin typeface="Times New Roman"/>
                <a:ea typeface="Calibri"/>
              </a:rPr>
              <a:t>По итогам собрания инициативная группа направляет в представительный орган поселения или городского округа, на территории которого создается ТОС, обращение об установлении границ территории ТОС с приложением схемы и описания границ создаваемого ТОС.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  <a:cs typeface="Times New Roman" pitchFamily="18" charset="0"/>
              </a:rPr>
              <a:t>Инициатива</a:t>
            </a:r>
            <a:endParaRPr lang="ru-RU" b="1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Kucepalova_ES\Desktop\Для методички\Картинки\83_b28522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4759967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  <a:cs typeface="Aharoni" pitchFamily="2" charset="-79"/>
              </a:rPr>
              <a:t>Границы</a:t>
            </a:r>
            <a:endParaRPr lang="ru-RU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5054617"/>
          </a:xfrm>
        </p:spPr>
        <p:txBody>
          <a:bodyPr numCol="2">
            <a:normAutofit/>
          </a:bodyPr>
          <a:lstStyle/>
          <a:p>
            <a:pPr indent="0" algn="just">
              <a:buNone/>
            </a:pPr>
            <a:r>
              <a:rPr lang="ru-RU" sz="1350" b="1" dirty="0" smtClean="0">
                <a:latin typeface="Times New Roman" pitchFamily="18" charset="0"/>
                <a:cs typeface="Times New Roman" pitchFamily="18" charset="0"/>
              </a:rPr>
              <a:t>ТОС может осуществляться:</a:t>
            </a:r>
            <a:endParaRPr lang="ru-RU" sz="135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/>
                <a:ea typeface="Calibri"/>
                <a:cs typeface="Times New Roman"/>
              </a:rPr>
              <a:t>- подъезд многоквартирного жилого дома; </a:t>
            </a:r>
            <a:endParaRPr lang="ru-RU" sz="135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/>
                <a:ea typeface="Calibri"/>
                <a:cs typeface="Times New Roman"/>
              </a:rPr>
              <a:t>- многоквартирный жилой дом;</a:t>
            </a:r>
            <a:endParaRPr lang="ru-RU" sz="135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/>
                <a:ea typeface="Calibri"/>
                <a:cs typeface="Times New Roman"/>
              </a:rPr>
              <a:t>- группа жилых домов;</a:t>
            </a:r>
            <a:endParaRPr lang="ru-RU" sz="135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/>
                <a:ea typeface="Calibri"/>
                <a:cs typeface="Times New Roman"/>
              </a:rPr>
              <a:t>- жилой микрорайон; </a:t>
            </a:r>
            <a:endParaRPr lang="ru-RU" sz="135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/>
                <a:ea typeface="Calibri"/>
                <a:cs typeface="Times New Roman"/>
              </a:rPr>
              <a:t>- сельский населенный пункт, не являющийся поселением;</a:t>
            </a:r>
            <a:endParaRPr lang="ru-RU" sz="135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350" dirty="0" smtClean="0">
                <a:latin typeface="Times New Roman"/>
                <a:ea typeface="Calibri"/>
                <a:cs typeface="Times New Roman"/>
              </a:rPr>
              <a:t>иные </a:t>
            </a:r>
            <a:r>
              <a:rPr lang="ru-RU" sz="1350" dirty="0" smtClean="0">
                <a:latin typeface="Times New Roman"/>
                <a:ea typeface="Calibri"/>
                <a:cs typeface="Times New Roman"/>
              </a:rPr>
              <a:t>территории проживания граждан</a:t>
            </a:r>
            <a:r>
              <a:rPr lang="ru-RU" sz="135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Обязательными условиями установления границы территории ТОС являются: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 pitchFamily="18" charset="0"/>
                <a:ea typeface="Calibri"/>
                <a:cs typeface="Times New Roman" pitchFamily="18" charset="0"/>
              </a:rPr>
              <a:t>- граница территории ТОС не может выходить за пределы территории муниципального образования;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 pitchFamily="18" charset="0"/>
                <a:ea typeface="Calibri"/>
                <a:cs typeface="Times New Roman" pitchFamily="18" charset="0"/>
              </a:rPr>
              <a:t>- в пределах одной и той же части территории муниципального образования не может быть более одного ТОС;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 pitchFamily="18" charset="0"/>
                <a:ea typeface="Calibri"/>
                <a:cs typeface="Times New Roman" pitchFamily="18" charset="0"/>
              </a:rPr>
              <a:t>- общность (неразрывность) территории, на которой осуществляется ТОС;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 pitchFamily="18" charset="0"/>
                <a:ea typeface="Calibri"/>
                <a:cs typeface="Times New Roman" pitchFamily="18" charset="0"/>
              </a:rPr>
              <a:t>- на территориях, закрепленных в установленном порядке за предприятиями, учреждениями, организациями, ТОС осуществляется по согласованию с правообладателями соответствующего земельного участка.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Границы территории, на которой осуществляется территориальное общественное самоуправление, устанавливаются по предложению населения, проживающего на соответствующей территории, представительным органом поселения, городского округа.</a:t>
            </a:r>
            <a:endParaRPr lang="ru-RU" sz="13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100" dirty="0" smtClean="0">
              <a:ea typeface="Calibri"/>
              <a:cs typeface="Times New Roman"/>
            </a:endParaRPr>
          </a:p>
          <a:p>
            <a:pPr indent="342900"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ucepalova_ES\Desktop\Для методички\Картинки\13_7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4036" y="3573016"/>
            <a:ext cx="379242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Собрание/конференция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 numCol="2">
            <a:normAutofit/>
          </a:bodyPr>
          <a:lstStyle/>
          <a:p>
            <a:pPr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 того, как вы получили ответ с утверждением границ ТОС, необходимо начать работу по организации учредительного собрания или конференции, назначить дату, время и место их проведения.  </a:t>
            </a:r>
          </a:p>
          <a:p>
            <a:pPr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Важно помнить, что на собраниях граждане присутствуют лично, а на конференцию направляют делегатов с учетом нормы представительства. Конференцию целесообразно проводить, если число жителей, обладающих правом участия в ТОС, превышает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человек. </a:t>
            </a:r>
          </a:p>
          <a:p>
            <a:endParaRPr lang="ru-RU" sz="1800" b="1" dirty="0" smtClean="0"/>
          </a:p>
        </p:txBody>
      </p:sp>
      <p:pic>
        <p:nvPicPr>
          <p:cNvPr id="3074" name="Picture 2" descr="C:\Users\Kucepalova_ES\Desktop\Для методички\Картинки\group-work-clipart-group-work-clipart-clipart-panda-free-clipart-images-coloring-pages-online-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85860"/>
            <a:ext cx="3980588" cy="3927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Информирование жителей</a:t>
            </a:r>
            <a:endParaRPr lang="ru-RU" sz="4400" dirty="0">
              <a:latin typeface="Arial Black" pitchFamily="34" charset="0"/>
            </a:endParaRPr>
          </a:p>
        </p:txBody>
      </p:sp>
      <p:pic>
        <p:nvPicPr>
          <p:cNvPr id="5" name="Содержимое 4" descr="hello_html_m71c349c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0312" y="1988839"/>
            <a:ext cx="1763688" cy="20714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052736"/>
            <a:ext cx="7560840" cy="561662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Проведение собрания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дате, месте и времени проведения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собрания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заблаговременно проинформировать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каждого жителя, достигшего 16-летнего возраста, проживающего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территории создаваемого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ТОС.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Лучше всего это сделать посредством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распространения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объявлений и подомового/поквартирного обхода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Еще один способ -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опубликование объявления в средствах массовой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информации.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Также нужно направить письменное извещение в органы местного самоуправления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В объявлении обязательно должна содержаться следующая информация: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- дата, время, место проведения собрания;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- повестка дня;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- адрес, где можно ознакомиться с проектом Устава ТОС и иными документами.</a:t>
            </a:r>
          </a:p>
          <a:p>
            <a:pPr algn="just"/>
            <a:r>
              <a:rPr lang="ru-RU" sz="1900" dirty="0" smtClean="0">
                <a:latin typeface="Times New Roman"/>
                <a:ea typeface="Calibri"/>
              </a:rPr>
              <a:t>В случае поступления от </a:t>
            </a:r>
            <a:r>
              <a:rPr lang="ru-RU" sz="1900" dirty="0" smtClean="0">
                <a:latin typeface="Times New Roman"/>
                <a:ea typeface="Calibri"/>
              </a:rPr>
              <a:t>жителей </a:t>
            </a:r>
            <a:r>
              <a:rPr lang="ru-RU" sz="1900" dirty="0" smtClean="0">
                <a:latin typeface="Times New Roman"/>
                <a:ea typeface="Calibri"/>
              </a:rPr>
              <a:t>предложений и замечаний к Уставу </a:t>
            </a:r>
            <a:r>
              <a:rPr lang="ru-RU" sz="1900" dirty="0" smtClean="0">
                <a:latin typeface="Times New Roman"/>
                <a:ea typeface="Calibri"/>
              </a:rPr>
              <a:t>ТОС необходимо внести</a:t>
            </a:r>
          </a:p>
          <a:p>
            <a:pPr algn="just"/>
            <a:r>
              <a:rPr lang="ru-RU" sz="1900" dirty="0" smtClean="0">
                <a:latin typeface="Times New Roman"/>
                <a:ea typeface="Calibri"/>
              </a:rPr>
              <a:t> </a:t>
            </a:r>
            <a:r>
              <a:rPr lang="ru-RU" sz="1900" dirty="0" smtClean="0">
                <a:latin typeface="Times New Roman"/>
                <a:ea typeface="Calibri"/>
              </a:rPr>
              <a:t>данный вопрос на повестку дня учредительного </a:t>
            </a:r>
            <a:r>
              <a:rPr lang="ru-RU" sz="1900" dirty="0" smtClean="0">
                <a:latin typeface="Times New Roman"/>
                <a:ea typeface="Calibri"/>
              </a:rPr>
              <a:t>собрания.</a:t>
            </a:r>
          </a:p>
          <a:p>
            <a:pPr algn="just"/>
            <a:endParaRPr lang="ru-RU" sz="1900" dirty="0" smtClean="0"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9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Проведение конференции</a:t>
            </a:r>
            <a:endParaRPr lang="ru-RU" sz="19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Для проведения учредительной конференции необходимо определить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количество делегатов конференции в соответствии с нормами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представительства (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н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апример, один 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делегат 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избирается от 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10 человек - при численности населения территории от 100 до 300 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человек, от 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20 человек - при численности населения от 301 до 600 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человек, от 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30 человек - при численности населения от 601 до 1000 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человек и т.д.).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 Оповестить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жителей о проведении собраний по выборам делегатов.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Собрания по выборам делегатов могут быть в двух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формах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– очной (личное присутствие граждан) и заочной (сбор подписей). </a:t>
            </a:r>
            <a:endParaRPr lang="ru-RU" sz="19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Выборы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делегатов на учредительную конференцию считаются состоявшимися, если в голосовании приняло участие большинство жителей соответствующей территории и большинство из них поддержало выдвинутую кандидатуру. Если выдвинуто несколько кандидатов в делегаты, то избранием считается кандидат, набравший наибольшее число голосов от числа принявших участие в голосовании.</a:t>
            </a:r>
          </a:p>
          <a:p>
            <a:pPr algn="just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29642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Общий сбор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lnSpcReduction="10000"/>
          </a:bodyPr>
          <a:lstStyle/>
          <a:p>
            <a:pPr lvl="8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ходе учредительного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собрания/конференции обсуждаются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следующие вопросы:</a:t>
            </a:r>
          </a:p>
          <a:p>
            <a:pPr lvl="8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 учреждении ТОС;</a:t>
            </a:r>
          </a:p>
          <a:p>
            <a:pPr lvl="8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наделении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ненаделении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ТОС статусом юридического лица;</a:t>
            </a:r>
          </a:p>
          <a:p>
            <a:pPr lvl="8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пределение основных направлений деятельности ТОС;</a:t>
            </a:r>
          </a:p>
          <a:p>
            <a:pPr lvl="8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ринятие устава ТОС;</a:t>
            </a:r>
          </a:p>
          <a:p>
            <a:pPr lvl="8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 определении представителя, уполномоченного на осуществление регистрации устава ТОС;</a:t>
            </a:r>
          </a:p>
          <a:p>
            <a:pPr lvl="8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установление структуры органов ТОС;</a:t>
            </a:r>
          </a:p>
          <a:p>
            <a:pPr lvl="8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збрание органов ТОС с указанием срока их полномочий;</a:t>
            </a:r>
          </a:p>
          <a:p>
            <a:pPr lvl="8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ные вопросы.</a:t>
            </a:r>
          </a:p>
          <a:p>
            <a:pPr lvl="8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Решения, принятые на учредительном собрании/конференции оформляются протоколом.</a:t>
            </a:r>
          </a:p>
          <a:p>
            <a:pPr lvl="8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Учредительное собрание правомочно, </a:t>
            </a:r>
            <a:r>
              <a:rPr lang="ru-RU" sz="1400" dirty="0" smtClean="0">
                <a:latin typeface="Times New Roman"/>
                <a:ea typeface="Calibri"/>
              </a:rPr>
              <a:t>если в нем принимают участие не менее одной трети жителей соответствующей территории, достигших шестнадцатилетнего возраста</a:t>
            </a:r>
            <a:r>
              <a:rPr lang="ru-RU" sz="1400" dirty="0" smtClean="0">
                <a:latin typeface="Times New Roman"/>
                <a:ea typeface="Calibri"/>
              </a:rPr>
              <a:t>.</a:t>
            </a:r>
          </a:p>
          <a:p>
            <a:pPr lvl="8" indent="0" algn="just">
              <a:buNone/>
            </a:pPr>
            <a:r>
              <a:rPr lang="ru-RU" sz="1400" dirty="0" smtClean="0">
                <a:latin typeface="Times New Roman"/>
                <a:cs typeface="Times New Roman" pitchFamily="18" charset="0"/>
              </a:rPr>
              <a:t>Учредительная конференция правомочна, </a:t>
            </a:r>
            <a:r>
              <a:rPr lang="ru-RU" sz="1400" dirty="0" smtClean="0">
                <a:latin typeface="Times New Roman"/>
                <a:ea typeface="Calibri"/>
              </a:rPr>
              <a:t>если </a:t>
            </a:r>
            <a:r>
              <a:rPr lang="ru-RU" sz="1400" dirty="0" smtClean="0">
                <a:latin typeface="Times New Roman"/>
                <a:ea typeface="Calibri"/>
              </a:rPr>
              <a:t>в ней принимает участие не менее двух третей избранных гражданами делегатов, представляющих не менее одной трети жителей соответствующей территории, достигших 16-летнего возраста.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Kucepalova_ES\Desktop\Для методички\Картинки\sobrani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43" y="1785926"/>
            <a:ext cx="3512877" cy="4235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itchFamily="34" charset="0"/>
              </a:rPr>
              <a:t>Устав ТОС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 numCol="2">
            <a:normAutofit fontScale="8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уставе территориального общественного самоуправления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без образования юридического лица устанавливаются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:</a:t>
            </a:r>
            <a:endParaRPr lang="ru-RU" sz="1400" b="1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1) территория, на которой оно осуществляется;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2) цели, задачи, формы и основные направления деятельности территориального общественного самоуправления;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3) порядок формирования, прекращения полномочий, права и обязанности, срок полномочий органов территориального общественного самоуправления;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4) порядок принятия решений;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5) порядок приобретения имущества, а также порядок пользования и распоряжения указанным имуществом и финансовыми средствами;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6) порядок прекращения осуществления территориального общественного самоуправления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400" b="1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Устав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территориального общественного самоуправления, наделенного статусом юридического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лица, должен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содержать:</a:t>
            </a:r>
            <a:endParaRPr lang="ru-RU" sz="1400" b="1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1) сведения об организационно-правовой форме, наименовании и месте нахождения общественной организации;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2) территорию, в пределах которой организация осуществляет свою деятельность;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3) предмет и цели деятельности;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4) структуру организации, руководящие и контрольно-ревизионный органы; 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5) компетенцию и порядок формирования руководящих органов общественного объединения, сроки их полномочий, место нахождения постоянно действующего руководящего органа;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6) порядок принятия органами решений, в том числе по вопросам, решения по которым принимаются единогласно или квалифицированным большинством голосов;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7) условия и порядок приема в члены некоммерческой организации и выхода из нее, права и обязанности членов;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8) источники формирования имущества некоммерческой организации, имущественные права и обязанности участника (члена) организации; 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9) порядок внесения изменений и дополнений в устав общественного объединения;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10) порядок реорганизации и (или) ликвидации общественного объединения, порядок распределения имущества, оставшегося после ликвидации организации.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 smtClean="0">
              <a:ea typeface="Calibri"/>
              <a:cs typeface="Times New Roman"/>
            </a:endParaRPr>
          </a:p>
          <a:p>
            <a:pPr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C:\Users\Kucepalova_ES\Desktop\Для методички\Картинки\Ustav-predpriyatiya-eto1-768x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3744416" cy="751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1395</Words>
  <Application>Microsoft Office PowerPoint</Application>
  <PresentationFormat>Экран (4:3)</PresentationFormat>
  <Paragraphs>120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Создание территориального общественного самоуправления (ТОС)</vt:lpstr>
      <vt:lpstr>Слайд 2</vt:lpstr>
      <vt:lpstr>Слайд 3</vt:lpstr>
      <vt:lpstr>Инициатива</vt:lpstr>
      <vt:lpstr>Границы</vt:lpstr>
      <vt:lpstr>Собрание/конференция</vt:lpstr>
      <vt:lpstr>Информирование жителей</vt:lpstr>
      <vt:lpstr>Общий сбор</vt:lpstr>
      <vt:lpstr>Устав ТОС</vt:lpstr>
      <vt:lpstr>Регистрация устава ТОС в органах местного самоуправления</vt:lpstr>
      <vt:lpstr>ТОС без образования юрлица</vt:lpstr>
      <vt:lpstr>Регистрация ТОС в качестве юрлица</vt:lpstr>
      <vt:lpstr>ТОС с образованием юрлица</vt:lpstr>
      <vt:lpstr>ТОС создан!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создать территориальное общественное самоуправление (ТОС)?</dc:title>
  <dc:creator>Куцепалова Елена Сергеевна</dc:creator>
  <cp:lastModifiedBy>Kucepalova_ES</cp:lastModifiedBy>
  <cp:revision>50</cp:revision>
  <dcterms:created xsi:type="dcterms:W3CDTF">2018-02-13T06:31:22Z</dcterms:created>
  <dcterms:modified xsi:type="dcterms:W3CDTF">2019-05-16T08:41:16Z</dcterms:modified>
</cp:coreProperties>
</file>